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DE7400-F870-4B10-9B58-16A0E1596E21}">
  <a:tblStyle styleId="{45DE7400-F870-4B10-9B58-16A0E1596E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Black-bold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c2ff25aa8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c2ff25aa8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c2ff25aa8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c2ff25aa8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c129441f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c129441f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c2ff25aa8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c2ff25aa8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8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6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93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0.png"/><Relationship Id="rId4" Type="http://schemas.openxmlformats.org/officeDocument/2006/relationships/image" Target="../media/image86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8.png"/><Relationship Id="rId5" Type="http://schemas.openxmlformats.org/officeDocument/2006/relationships/image" Target="../media/image83.png"/><Relationship Id="rId6" Type="http://schemas.openxmlformats.org/officeDocument/2006/relationships/image" Target="../media/image85.png"/><Relationship Id="rId7" Type="http://schemas.openxmlformats.org/officeDocument/2006/relationships/image" Target="../media/image84.png"/><Relationship Id="rId8" Type="http://schemas.openxmlformats.org/officeDocument/2006/relationships/image" Target="../media/image9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4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Relationship Id="rId3" Type="http://schemas.openxmlformats.org/officeDocument/2006/relationships/image" Target="../media/image1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7.png"/><Relationship Id="rId4" Type="http://schemas.openxmlformats.org/officeDocument/2006/relationships/image" Target="../media/image1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Relationship Id="rId4" Type="http://schemas.openxmlformats.org/officeDocument/2006/relationships/image" Target="../media/image113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2.png"/><Relationship Id="rId4" Type="http://schemas.openxmlformats.org/officeDocument/2006/relationships/image" Target="../media/image1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6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8.png"/><Relationship Id="rId4" Type="http://schemas.openxmlformats.org/officeDocument/2006/relationships/image" Target="../media/image1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8.png"/><Relationship Id="rId4" Type="http://schemas.openxmlformats.org/officeDocument/2006/relationships/image" Target="../media/image1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8.png"/><Relationship Id="rId4" Type="http://schemas.openxmlformats.org/officeDocument/2006/relationships/image" Target="../media/image126.png"/><Relationship Id="rId5" Type="http://schemas.openxmlformats.org/officeDocument/2006/relationships/image" Target="../media/image1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9.png"/><Relationship Id="rId4" Type="http://schemas.openxmlformats.org/officeDocument/2006/relationships/image" Target="../media/image101.png"/><Relationship Id="rId5" Type="http://schemas.openxmlformats.org/officeDocument/2006/relationships/image" Target="../media/image105.png"/><Relationship Id="rId6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 Misconfiguration</a:t>
            </a:r>
            <a:r>
              <a:rPr lang="en">
                <a:solidFill>
                  <a:schemeClr val="dk1"/>
                </a:solidFill>
              </a:rPr>
              <a:t>]</a:t>
            </a:r>
            <a:endParaRPr/>
          </a:p>
        </p:txBody>
      </p:sp>
      <p:sp>
        <p:nvSpPr>
          <p:cNvPr id="1125" name="Google Shape;112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Crackstation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- To break the password hash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to create a customer payload to open a reverse shell to attacker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 shell via 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8" name="Google Shape;1128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2" name="Google Shape;113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3" name="Google Shape;113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3409350" y="15304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Logged into WebDAV server using stolen credentials and uploaded payloaded into the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(Client.php) into the share folders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1" name="Google Shape;11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425" y="1188875"/>
            <a:ext cx="2806200" cy="18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425" y="3009125"/>
            <a:ext cx="2806200" cy="20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4"/>
          <p:cNvPicPr preferRelativeResize="0"/>
          <p:nvPr/>
        </p:nvPicPr>
        <p:blipFill rotWithShape="1">
          <a:blip r:embed="rId3">
            <a:alphaModFix/>
          </a:blip>
          <a:srcRect b="17245" l="0" r="11535" t="0"/>
          <a:stretch/>
        </p:blipFill>
        <p:spPr>
          <a:xfrm>
            <a:off x="152400" y="152400"/>
            <a:ext cx="4393300" cy="25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" y="2286925"/>
            <a:ext cx="4545524" cy="25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64"/>
          <p:cNvPicPr preferRelativeResize="0"/>
          <p:nvPr/>
        </p:nvPicPr>
        <p:blipFill rotWithShape="1">
          <a:blip r:embed="rId5">
            <a:alphaModFix/>
          </a:blip>
          <a:srcRect b="28815" l="0" r="17823" t="0"/>
          <a:stretch/>
        </p:blipFill>
        <p:spPr>
          <a:xfrm>
            <a:off x="4545700" y="152400"/>
            <a:ext cx="4545524" cy="21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800" y="4268950"/>
            <a:ext cx="4606701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64"/>
          <p:cNvPicPr preferRelativeResize="0"/>
          <p:nvPr/>
        </p:nvPicPr>
        <p:blipFill rotWithShape="1">
          <a:blip r:embed="rId7">
            <a:alphaModFix/>
          </a:blip>
          <a:srcRect b="18253" l="0" r="2978" t="0"/>
          <a:stretch/>
        </p:blipFill>
        <p:spPr>
          <a:xfrm>
            <a:off x="4545700" y="2301450"/>
            <a:ext cx="4606701" cy="19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 sz="1800">
                <a:solidFill>
                  <a:schemeClr val="dk1"/>
                </a:solidFill>
              </a:rPr>
              <a:t>[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Remote code execution (RCE) via command injection </a:t>
            </a:r>
            <a:r>
              <a:rPr lang="en" sz="1800">
                <a:solidFill>
                  <a:schemeClr val="dk1"/>
                </a:solidFill>
              </a:rPr>
              <a:t>]</a:t>
            </a:r>
            <a:endParaRPr sz="1800"/>
          </a:p>
        </p:txBody>
      </p:sp>
      <p:sp>
        <p:nvSpPr>
          <p:cNvPr id="1161" name="Google Shape;116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Metasploit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-To open meterpreter session to connect to target system once the uploaded payload is executed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4" name="Google Shape;1164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5" name="Google Shape;1165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6" name="Google Shape;1166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8" name="Google Shape;1168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0" name="Google Shape;1170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Leveraging RCE allows us to open a meterpreter shell to the target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Achieving a shell on the target allows us to view all file and capture the flag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2" name="Google Shape;1172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73" name="Google Shape;1173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4" name="Google Shape;1174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5" name="Google Shape;1175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5"/>
          <p:cNvSpPr txBox="1"/>
          <p:nvPr/>
        </p:nvSpPr>
        <p:spPr>
          <a:xfrm>
            <a:off x="6553575" y="16337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65"/>
          <p:cNvSpPr txBox="1"/>
          <p:nvPr/>
        </p:nvSpPr>
        <p:spPr>
          <a:xfrm>
            <a:off x="6705975" y="17861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65"/>
          <p:cNvSpPr txBox="1"/>
          <p:nvPr/>
        </p:nvSpPr>
        <p:spPr>
          <a:xfrm>
            <a:off x="6881700" y="1917149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0" name="Google Shape;11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463" y="2731975"/>
            <a:ext cx="3009925" cy="218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6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25" y="473250"/>
            <a:ext cx="4144250" cy="40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275" y="473250"/>
            <a:ext cx="4411475" cy="40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67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7" name="Google Shape;1197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03" name="Google Shape;1203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4" name="Google Shape;120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68"/>
          <p:cNvSpPr txBox="1"/>
          <p:nvPr>
            <p:ph idx="1" type="subTitle"/>
          </p:nvPr>
        </p:nvSpPr>
        <p:spPr>
          <a:xfrm>
            <a:off x="296500" y="675975"/>
            <a:ext cx="83265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port scan started on </a:t>
            </a:r>
            <a:r>
              <a:rPr lang="en" sz="1200">
                <a:solidFill>
                  <a:schemeClr val="dk1"/>
                </a:solidFill>
              </a:rPr>
              <a:t>on Feb 21,2021 at around 3 a.m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24,369 connections occurred at the peak, the source IP was 192.168.1.90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sudden peaks in network traffic indicate that this was a port scan.</a:t>
            </a:r>
            <a:endParaRPr sz="1200"/>
          </a:p>
        </p:txBody>
      </p:sp>
      <p:pic>
        <p:nvPicPr>
          <p:cNvPr id="1207" name="Google Shape;12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00" y="1516300"/>
            <a:ext cx="8734425" cy="34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9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900" y="1384225"/>
            <a:ext cx="2176450" cy="2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9"/>
          <p:cNvPicPr preferRelativeResize="0"/>
          <p:nvPr/>
        </p:nvPicPr>
        <p:blipFill rotWithShape="1">
          <a:blip r:embed="rId4">
            <a:alphaModFix/>
          </a:blip>
          <a:srcRect b="0" l="0" r="0" t="14522"/>
          <a:stretch/>
        </p:blipFill>
        <p:spPr>
          <a:xfrm>
            <a:off x="4705350" y="1384225"/>
            <a:ext cx="4438650" cy="35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69"/>
          <p:cNvSpPr txBox="1"/>
          <p:nvPr/>
        </p:nvSpPr>
        <p:spPr>
          <a:xfrm>
            <a:off x="304800" y="668650"/>
            <a:ext cx="235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over time (packetbeat flows)</a:t>
            </a:r>
            <a:endParaRPr/>
          </a:p>
        </p:txBody>
      </p:sp>
      <p:sp>
        <p:nvSpPr>
          <p:cNvPr id="1218" name="Google Shape;1218;p69"/>
          <p:cNvSpPr txBox="1"/>
          <p:nvPr/>
        </p:nvSpPr>
        <p:spPr>
          <a:xfrm>
            <a:off x="5057775" y="790750"/>
            <a:ext cx="29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 V Successful transactions</a:t>
            </a:r>
            <a:endParaRPr/>
          </a:p>
        </p:txBody>
      </p:sp>
      <p:pic>
        <p:nvPicPr>
          <p:cNvPr id="1219" name="Google Shape;121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84250"/>
            <a:ext cx="4700150" cy="36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5" name="Google Shape;122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0"/>
          <p:cNvSpPr/>
          <p:nvPr/>
        </p:nvSpPr>
        <p:spPr>
          <a:xfrm>
            <a:off x="367350" y="2884650"/>
            <a:ext cx="8409300" cy="6414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70"/>
          <p:cNvSpPr txBox="1"/>
          <p:nvPr>
            <p:ph idx="1" type="subTitle"/>
          </p:nvPr>
        </p:nvSpPr>
        <p:spPr>
          <a:xfrm>
            <a:off x="310250" y="741300"/>
            <a:ext cx="9144000" cy="64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request started at 03.30hrs on 20th Feb 2021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seen in the Top HTTP requests dashboard, secret_folder was accessed 16,220 times from source ip address 192.168.1.90 which is attacker’s machine. 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/secret_folder contained a hash which was used to access the system using another employee’s credentials (Ryan)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/secret_folder also allowed to upload a payload, thus exploiting other vulnerabilities.</a:t>
            </a:r>
            <a:endParaRPr sz="1000"/>
          </a:p>
        </p:txBody>
      </p:sp>
      <p:pic>
        <p:nvPicPr>
          <p:cNvPr id="1228" name="Google Shape;12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0" y="8039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85425"/>
            <a:ext cx="9144001" cy="26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70"/>
          <p:cNvSpPr txBox="1"/>
          <p:nvPr/>
        </p:nvSpPr>
        <p:spPr>
          <a:xfrm>
            <a:off x="4624025" y="3526050"/>
            <a:ext cx="4069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File name ‘connect_to_corp_server’ from secret_folder was requested 2 times. This file has instructions on how to connect to the WebDAV directory, as well the user's username and hashed password</a:t>
            </a:r>
            <a:r>
              <a:rPr lang="en"/>
              <a:t>. </a:t>
            </a:r>
            <a:r>
              <a:rPr lang="en" sz="1000"/>
              <a:t>(Ryan)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6" name="Google Shape;1236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/>
          <p:nvPr/>
        </p:nvSpPr>
        <p:spPr>
          <a:xfrm>
            <a:off x="367350" y="3640275"/>
            <a:ext cx="8409300" cy="7449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71"/>
          <p:cNvSpPr txBox="1"/>
          <p:nvPr>
            <p:ph idx="1" type="subTitle"/>
          </p:nvPr>
        </p:nvSpPr>
        <p:spPr>
          <a:xfrm>
            <a:off x="737750" y="741300"/>
            <a:ext cx="8354400" cy="682200"/>
          </a:xfrm>
          <a:prstGeom prst="rect">
            <a:avLst/>
          </a:prstGeom>
        </p:spPr>
        <p:txBody>
          <a:bodyPr anchorCtr="0" anchor="t" bIns="91425" lIns="0" spcFirstLastPara="1" rIns="544050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 10 HTTP requests [Packetbeat] ECS panel, contain evidence of large number of requests to sensitive secret_folder; but only 2 attempts were successful. This is a telltale signature of a bruteforce attack.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71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Searching for url.path: ”/company_folders/secret_folder” shows the results from brute-forcing tool Hydra, which is identified by user_agent.original : Mozilla/4.0 (Hydra)</a:t>
            </a:r>
            <a:endParaRPr sz="1200"/>
          </a:p>
          <a:p>
            <a:pPr indent="0" lvl="0" marL="5715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highlight>
                <a:srgbClr val="FF0000"/>
              </a:highlight>
            </a:endParaRPr>
          </a:p>
        </p:txBody>
      </p:sp>
      <p:pic>
        <p:nvPicPr>
          <p:cNvPr id="1239" name="Google Shape;12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75" y="7413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5" y="2109638"/>
            <a:ext cx="9144000" cy="28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6" name="Google Shape;124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2"/>
          <p:cNvSpPr/>
          <p:nvPr/>
        </p:nvSpPr>
        <p:spPr>
          <a:xfrm>
            <a:off x="367350" y="835125"/>
            <a:ext cx="8409300" cy="3016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72"/>
          <p:cNvSpPr txBox="1"/>
          <p:nvPr>
            <p:ph idx="1" type="subTitle"/>
          </p:nvPr>
        </p:nvSpPr>
        <p:spPr>
          <a:xfrm>
            <a:off x="5143500" y="741300"/>
            <a:ext cx="3740700" cy="3110700"/>
          </a:xfrm>
          <a:prstGeom prst="rect">
            <a:avLst/>
          </a:prstGeom>
        </p:spPr>
        <p:txBody>
          <a:bodyPr anchorCtr="0" anchor="t" bIns="91425" lIns="0" spcFirstLastPara="1" rIns="83100" wrap="square" tIns="91425">
            <a:noAutofit/>
          </a:bodyPr>
          <a:lstStyle/>
          <a:p>
            <a:pPr indent="-158750" lvl="0" marL="2286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Top 10 HTTP requests[packetbeat] ECS panel shows that attacker was able to access password protected webdav directory 491 times. </a:t>
            </a:r>
            <a:endParaRPr sz="1600"/>
          </a:p>
          <a:p>
            <a:pPr indent="-158750" lvl="0" marL="2286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 different payload files were created inside webdav folder such as customers.php which was accessed 110 times and shell.php accessed 44 times &amp; passwd.dav was accessed 48 times.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49" name="Google Shape;12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00" y="667350"/>
            <a:ext cx="4745001" cy="19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47" y="2597725"/>
            <a:ext cx="46722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73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8" name="Google Shape;1258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64" name="Google Shape;1264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4"/>
          <p:cNvSpPr txBox="1"/>
          <p:nvPr>
            <p:ph idx="2" type="subTitle"/>
          </p:nvPr>
        </p:nvSpPr>
        <p:spPr>
          <a:xfrm>
            <a:off x="161900" y="1602450"/>
            <a:ext cx="4124100" cy="3051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</a:t>
            </a:r>
            <a:r>
              <a:rPr lang="en" sz="1400"/>
              <a:t>alarm</a:t>
            </a:r>
            <a:r>
              <a:rPr lang="en" sz="1400"/>
              <a:t> can be set if an ip address is </a:t>
            </a:r>
            <a:r>
              <a:rPr lang="en" sz="1400"/>
              <a:t>scanning</a:t>
            </a:r>
            <a:r>
              <a:rPr lang="en" sz="1400"/>
              <a:t> the network,and its not trusted ip address.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Alarm threshold must be 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/>
              <a:t>more than 10 requests per </a:t>
            </a:r>
            <a:r>
              <a:rPr lang="en" sz="1400"/>
              <a:t>second</a:t>
            </a:r>
            <a:r>
              <a:rPr lang="en" sz="1400"/>
              <a:t> for more than 5 second. </a:t>
            </a:r>
            <a:endParaRPr sz="1400"/>
          </a:p>
        </p:txBody>
      </p:sp>
      <p:sp>
        <p:nvSpPr>
          <p:cNvPr id="1266" name="Google Shape;1266;p74"/>
          <p:cNvSpPr txBox="1"/>
          <p:nvPr>
            <p:ph idx="3" type="subTitle"/>
          </p:nvPr>
        </p:nvSpPr>
        <p:spPr>
          <a:xfrm>
            <a:off x="4583075" y="1604700"/>
            <a:ext cx="4298400" cy="3301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-82550" lvl="0" marL="5715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What configurations can be set on the host to mitigate port scans?</a:t>
            </a:r>
            <a:endParaRPr sz="1300"/>
          </a:p>
          <a:p>
            <a:pPr indent="400050" lvl="0" marL="5715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Conduct a through scan of the ports on the network. If there are ports open that are not </a:t>
            </a:r>
            <a:r>
              <a:rPr lang="en" sz="1300"/>
              <a:t>supposed</a:t>
            </a:r>
            <a:r>
              <a:rPr lang="en" sz="1300"/>
              <a:t> to be then </a:t>
            </a:r>
            <a:r>
              <a:rPr lang="en" sz="1300"/>
              <a:t>it's</a:t>
            </a:r>
            <a:r>
              <a:rPr lang="en" sz="1300"/>
              <a:t> good to close them. Create a firewall to block </a:t>
            </a:r>
            <a:r>
              <a:rPr lang="en" sz="1300"/>
              <a:t>incoming</a:t>
            </a:r>
            <a:r>
              <a:rPr lang="en" sz="1300"/>
              <a:t> and outgoing traffic to </a:t>
            </a:r>
            <a:r>
              <a:rPr lang="en" sz="1300"/>
              <a:t>unused ports.</a:t>
            </a:r>
            <a:endParaRPr sz="1300"/>
          </a:p>
          <a:p>
            <a:pPr indent="-82550" lvl="0" marL="5715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Describe the solution. If possible, provide required command lines. </a:t>
            </a:r>
            <a:endParaRPr sz="1300"/>
          </a:p>
          <a:p>
            <a:pPr indent="400050" lvl="0" marL="5715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web </a:t>
            </a:r>
            <a:r>
              <a:rPr lang="en" sz="1300"/>
              <a:t>applications</a:t>
            </a:r>
            <a:r>
              <a:rPr lang="en" sz="1300"/>
              <a:t> firewall should also be configured to help mitigate malicious requests before they reach applications.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72" name="Google Shape;1272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-A trip alarm: If data is being accessed by non whitelisted IP address from the network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-If the incoming IP not whitelisted,and they are trying to access sensitive data</a:t>
            </a:r>
            <a:endParaRPr sz="1400"/>
          </a:p>
        </p:txBody>
      </p:sp>
      <p:sp>
        <p:nvSpPr>
          <p:cNvPr id="1274" name="Google Shape;1274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Access to the sensitive file can be locally restricted to a specific user.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Sensitive data should be taken off public facing web servers,other either encrypted with a two-factor login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Using the command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rgbClr val="FF0000"/>
                </a:solidFill>
              </a:rPr>
              <a:t>/etc/http/conf/</a:t>
            </a:r>
            <a:r>
              <a:rPr lang="en" sz="1400">
                <a:solidFill>
                  <a:srgbClr val="FF0000"/>
                </a:solidFill>
              </a:rPr>
              <a:t>httpd</a:t>
            </a:r>
            <a:r>
              <a:rPr lang="en" sz="1400">
                <a:solidFill>
                  <a:srgbClr val="FF0000"/>
                </a:solidFill>
              </a:rPr>
              <a:t>.conf</a:t>
            </a:r>
            <a:r>
              <a:rPr lang="en" sz="1400"/>
              <a:t> allows for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IP </a:t>
            </a:r>
            <a:r>
              <a:rPr lang="en" sz="1400"/>
              <a:t>addresses to be allowed access or denied access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80" name="Google Shape;1280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Multiple failed login attempts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-"/>
            </a:pPr>
            <a:r>
              <a:rPr lang="en" sz="1400">
                <a:solidFill>
                  <a:srgbClr val="FF0000"/>
                </a:solidFill>
              </a:rPr>
              <a:t>401 error requests in a short period of time 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-"/>
            </a:pPr>
            <a:r>
              <a:rPr lang="en" sz="1400">
                <a:solidFill>
                  <a:srgbClr val="FF0000"/>
                </a:solidFill>
              </a:rPr>
              <a:t>200 is OK request in a short period of time from IP address outside the whitelisted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More than 100 requests per second for 5 seconds should trigger the alarm</a:t>
            </a:r>
            <a:endParaRPr sz="1400"/>
          </a:p>
        </p:txBody>
      </p:sp>
      <p:sp>
        <p:nvSpPr>
          <p:cNvPr id="1282" name="Google Shape;1282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Configuring and setting up strong passwords will mitigate brute force attacks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Account lockout policy if login attempts surpasess 2-3 tries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Two factor login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88" name="Google Shape;1288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Monitor access to webdev with filebeat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alarm should be triggered on any read performed on files within webdav outside of whitelist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alarm should go off anytime an IP </a:t>
            </a:r>
            <a:r>
              <a:rPr lang="en" sz="1400"/>
              <a:t>address</a:t>
            </a:r>
            <a:r>
              <a:rPr lang="en" sz="1400"/>
              <a:t> outside the whitelist tries to access webdav</a:t>
            </a:r>
            <a:endParaRPr sz="1400"/>
          </a:p>
        </p:txBody>
      </p:sp>
      <p:sp>
        <p:nvSpPr>
          <p:cNvPr id="1290" name="Google Shape;1290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Administrators</a:t>
            </a:r>
            <a:r>
              <a:rPr lang="en" sz="1400"/>
              <a:t> must install and configure filebeat on the host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Control access can also be </a:t>
            </a:r>
            <a:r>
              <a:rPr lang="en" sz="1400"/>
              <a:t>configured in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/etc/httpd/conf/httpd.conf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96" name="Google Shape;1296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Alarm</a:t>
            </a:r>
            <a:r>
              <a:rPr lang="en" sz="1400"/>
              <a:t> should fire upon receipt of any POST request containing form or file data of disallowed file type not </a:t>
            </a:r>
            <a:r>
              <a:rPr lang="en" sz="1400"/>
              <a:t>familiar</a:t>
            </a:r>
            <a:r>
              <a:rPr lang="en" sz="1400"/>
              <a:t> with the network like .php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alarm should fire whenever users upload a forbidden file</a:t>
            </a:r>
            <a:endParaRPr sz="1400"/>
          </a:p>
        </p:txBody>
      </p:sp>
      <p:sp>
        <p:nvSpPr>
          <p:cNvPr id="1298" name="Google Shape;1298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Filebeat should be enabled and configured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Additional configuration can be done in /etc/httpd/conf/httpd.conf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6962975" y="910475"/>
            <a:ext cx="20178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Netmask:225.225.225.0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IPv4:192.168.1.1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OS:Windows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Hostname:Gateway /ML-RefVM-684427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910475"/>
            <a:ext cx="6632226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{45DE7400-F870-4B10-9B58-16A0E1596E21}</a:tableStyleId>
              </a:tblPr>
              <a:tblGrid>
                <a:gridCol w="2469225"/>
                <a:gridCol w="2457600"/>
                <a:gridCol w="36705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/ML-RefVM-684427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allows internal connections between internal systems on the network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system is used to launch remote attack to the target machine which is 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security Monitoring )NSM/ Log Analysis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Webserver / Target Machine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system has Apache webserver running on it and is used to exploit the vulnerability.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{45DE7400-F870-4B10-9B58-16A0E1596E21}</a:tableStyleId>
              </a:tblPr>
              <a:tblGrid>
                <a:gridCol w="2367600"/>
                <a:gridCol w="32074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 (SDE)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SDE allows access for the public into the classified folders contain sensitive information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intended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for authorised users.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Brute_force credentials required for accessing  secret folder and get sensitive information using which he can further break into the web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Misconfiguration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Inadequate security controls for the  server or web application. What a company thought of as a safe environment actually has dangerous gaps or mistakes that leave the organization open to risk such as weak passwords.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team could easily brute force into the server and crack the passwords of the users.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via command injection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Due to unauthorized file upload vulnerability,attacker can upload arbitrary shell scripts and  achieve remote code execution on the web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this vulnerability,an attacker  can open reverse shell to the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</a:t>
            </a:r>
            <a:r>
              <a:rPr lang="en" sz="2700"/>
              <a:t>: [</a:t>
            </a:r>
            <a:r>
              <a:rPr b="1"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Sensitive Data Exposure (SDE)</a:t>
            </a:r>
            <a:r>
              <a:rPr lang="en"/>
              <a:t>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343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5718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 &amp;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Nmap- To scan network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Browser_To navigate to the explore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Hydra- To perform Brute force attack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against 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secret folder and get password for user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ashton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29626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000825" y="1530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scan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revealed that capstone web server accessible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via port 80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Navigate to webserver url IP using browser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highlighted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secret folder on the server which is password protected but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susceptible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brute force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Got password for user Ashton by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running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Hydra attack against secret directory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5639125" y="1481325"/>
            <a:ext cx="33066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042000" y="1777075"/>
            <a:ext cx="31143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 rotWithShape="1">
          <a:blip r:embed="rId3">
            <a:alphaModFix/>
          </a:blip>
          <a:srcRect b="11410" l="0" r="11229" t="0"/>
          <a:stretch/>
        </p:blipFill>
        <p:spPr>
          <a:xfrm>
            <a:off x="5770375" y="1530375"/>
            <a:ext cx="3044100" cy="31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16" name="Google Shape;1116;p62"/>
          <p:cNvPicPr preferRelativeResize="0"/>
          <p:nvPr/>
        </p:nvPicPr>
        <p:blipFill rotWithShape="1">
          <a:blip r:embed="rId3">
            <a:alphaModFix/>
          </a:blip>
          <a:srcRect b="33488" l="0" r="33936" t="0"/>
          <a:stretch/>
        </p:blipFill>
        <p:spPr>
          <a:xfrm>
            <a:off x="152400" y="152400"/>
            <a:ext cx="3907601" cy="27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2"/>
          <p:cNvPicPr preferRelativeResize="0"/>
          <p:nvPr/>
        </p:nvPicPr>
        <p:blipFill rotWithShape="1">
          <a:blip r:embed="rId4">
            <a:alphaModFix/>
          </a:blip>
          <a:srcRect b="0" l="0" r="15754" t="0"/>
          <a:stretch/>
        </p:blipFill>
        <p:spPr>
          <a:xfrm>
            <a:off x="4446075" y="190500"/>
            <a:ext cx="4296624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48000"/>
            <a:ext cx="8478224" cy="4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6" y="3639925"/>
            <a:ext cx="8478224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